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Calibri (MS)" charset="1" panose="020F0502020204030204"/>
      <p:regular r:id="rId59"/>
    </p:embeddedFont>
    <p:embeddedFont>
      <p:font typeface="Georgia Pro" charset="1" panose="02040502050405020303"/>
      <p:regular r:id="rId60"/>
    </p:embeddedFont>
    <p:embeddedFont>
      <p:font typeface="Helvetica World" charset="1" panose="020B0500040000020004"/>
      <p:regular r:id="rId61"/>
    </p:embeddedFont>
    <p:embeddedFont>
      <p:font typeface="Georgia Pro Bold" charset="1" panose="02040802050405020203"/>
      <p:regular r:id="rId62"/>
    </p:embeddedFont>
    <p:embeddedFont>
      <p:font typeface="Helvetica World Bold" charset="1" panose="020B0800040000020004"/>
      <p:regular r:id="rId63"/>
    </p:embeddedFont>
    <p:embeddedFont>
      <p:font typeface="Calibri (MS) Bold" charset="1" panose="020F0702030404030204"/>
      <p:regular r:id="rId64"/>
    </p:embeddedFont>
    <p:embeddedFont>
      <p:font typeface="Arimo" charset="1" panose="020B0604020202020204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svg" Type="http://schemas.openxmlformats.org/officeDocument/2006/relationships/image"/><Relationship Id="rId4" Target="../media/aAGybonwrqs.m4a" Type="http://schemas.microsoft.com/office/2007/relationships/media"/><Relationship Id="rId5" Target="../media/aAGybonwrqs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cF2UV3o.mp4" Type="http://schemas.openxmlformats.org/officeDocument/2006/relationships/video"/><Relationship Id="rId4" Target="../media/VAGycF2UV3o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Relationship Id="rId5" Target="../media/image2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Relationship Id="rId5" Target="https://www.markdownguide.org/cheat-sheet/" TargetMode="External" Type="http://schemas.openxmlformats.org/officeDocument/2006/relationships/hyperlink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ya7b2OGI.mp4" Type="http://schemas.openxmlformats.org/officeDocument/2006/relationships/video"/><Relationship Id="rId4" Target="../media/VAGya7b2OGI.mp4" Type="http://schemas.microsoft.com/office/2007/relationships/media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yWF4m5dY.mp4" Type="http://schemas.openxmlformats.org/officeDocument/2006/relationships/video"/><Relationship Id="rId4" Target="../media/VAGyWF4m5dY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345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– Introduction &amp; IDE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1958.197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51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  <a:ln w="114300" cap="sq">
            <a:solidFill>
              <a:srgbClr val="E55B2D"/>
            </a:solidFill>
            <a:prstDash val="lgDash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6798.994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  <a:ln w="114300" cap="sq">
            <a:solidFill>
              <a:srgbClr val="E55B2D"/>
            </a:solidFill>
            <a:prstDash val="lgDash"/>
          </a:ln>
        </p:spPr>
      </p:pic>
      <p:sp>
        <p:nvSpPr>
          <p:cNvPr name="AutoShape 3" id="3"/>
          <p:cNvSpPr/>
          <p:nvPr/>
        </p:nvSpPr>
        <p:spPr>
          <a:xfrm>
            <a:off x="2413504" y="862695"/>
            <a:ext cx="2642834" cy="17890"/>
          </a:xfrm>
          <a:prstGeom prst="line">
            <a:avLst/>
          </a:prstGeom>
          <a:ln cap="flat" w="85725">
            <a:solidFill>
              <a:srgbClr val="89C94E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368.006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3807254" y="2223261"/>
            <a:ext cx="2642834" cy="17890"/>
          </a:xfrm>
          <a:prstGeom prst="line">
            <a:avLst/>
          </a:prstGeom>
          <a:ln cap="flat" w="85725">
            <a:solidFill>
              <a:srgbClr val="89C94E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3793731" y="2209738"/>
            <a:ext cx="2642834" cy="17890"/>
          </a:xfrm>
          <a:prstGeom prst="line">
            <a:avLst/>
          </a:prstGeom>
          <a:ln cap="flat" w="85725">
            <a:solidFill>
              <a:srgbClr val="89C94E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0.0000" end="416.671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 to 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47099"/>
            <a:ext cx="11965934" cy="55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high-level, versatile programming language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6627" y="5468352"/>
            <a:ext cx="9309754" cy="2666654"/>
            <a:chOff x="0" y="0"/>
            <a:chExt cx="12413006" cy="3555538"/>
          </a:xfrm>
        </p:grpSpPr>
        <p:sp>
          <p:nvSpPr>
            <p:cNvPr name="Freeform 8" id="8" descr="A blue and yellow snake logo  AI-generated content may be incorrect."/>
            <p:cNvSpPr/>
            <p:nvPr/>
          </p:nvSpPr>
          <p:spPr>
            <a:xfrm flipH="false" flipV="false" rot="0">
              <a:off x="0" y="0"/>
              <a:ext cx="12412980" cy="3555492"/>
            </a:xfrm>
            <a:custGeom>
              <a:avLst/>
              <a:gdLst/>
              <a:ahLst/>
              <a:cxnLst/>
              <a:rect r="r" b="b" t="t" l="l"/>
              <a:pathLst>
                <a:path h="3555492" w="12412980">
                  <a:moveTo>
                    <a:pt x="0" y="0"/>
                  </a:moveTo>
                  <a:lnTo>
                    <a:pt x="12412980" y="0"/>
                  </a:lnTo>
                  <a:lnTo>
                    <a:pt x="12412980" y="3555492"/>
                  </a:lnTo>
                  <a:lnTo>
                    <a:pt x="0" y="355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243" r="0" b="-40437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  <a:ln w="114300" cap="sq">
            <a:solidFill>
              <a:srgbClr val="89C94E"/>
            </a:solidFill>
            <a:prstDash val="lgDash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  <a:ln w="114300" cap="sq">
            <a:solidFill>
              <a:srgbClr val="89C94E"/>
            </a:solidFill>
            <a:prstDash val="lgDash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34436" y="4997006"/>
            <a:ext cx="9219129" cy="159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02"/>
              </a:lnSpc>
              <a:spcBef>
                <a:spcPct val="0"/>
              </a:spcBef>
            </a:pPr>
            <a:r>
              <a:rPr lang="en-US" sz="11298">
                <a:solidFill>
                  <a:srgbClr val="89C94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NOT AN IDE!!!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34436" y="4997006"/>
            <a:ext cx="9219129" cy="159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02"/>
              </a:lnSpc>
              <a:spcBef>
                <a:spcPct val="0"/>
              </a:spcBef>
            </a:pPr>
            <a:r>
              <a:rPr lang="en-US" sz="11298">
                <a:solidFill>
                  <a:srgbClr val="89C94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NOT AN IDE!!!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873.6720" end="746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808.3290" end="5539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505860" y="8627856"/>
            <a:ext cx="5409018" cy="696813"/>
            <a:chOff x="0" y="0"/>
            <a:chExt cx="1424597" cy="183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4597" cy="183523"/>
            </a:xfrm>
            <a:custGeom>
              <a:avLst/>
              <a:gdLst/>
              <a:ahLst/>
              <a:cxnLst/>
              <a:rect r="r" b="b" t="t" l="l"/>
              <a:pathLst>
                <a:path h="183523" w="1424597">
                  <a:moveTo>
                    <a:pt x="0" y="0"/>
                  </a:moveTo>
                  <a:lnTo>
                    <a:pt x="1424597" y="0"/>
                  </a:lnTo>
                  <a:lnTo>
                    <a:pt x="1424597" y="183523"/>
                  </a:lnTo>
                  <a:lnTo>
                    <a:pt x="0" y="183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24597" cy="231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1131630" y="1462510"/>
            <a:ext cx="10092" cy="2417483"/>
          </a:xfrm>
          <a:prstGeom prst="line">
            <a:avLst/>
          </a:prstGeom>
          <a:ln cap="flat" w="76200">
            <a:solidFill>
              <a:srgbClr val="075238"/>
            </a:solidFill>
            <a:prstDash val="lgDash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4481603" y="2040777"/>
            <a:ext cx="7997412" cy="4513035"/>
            <a:chOff x="0" y="0"/>
            <a:chExt cx="2106314" cy="1188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6314" cy="1188618"/>
            </a:xfrm>
            <a:custGeom>
              <a:avLst/>
              <a:gdLst/>
              <a:ahLst/>
              <a:cxnLst/>
              <a:rect r="r" b="b" t="t" l="l"/>
              <a:pathLst>
                <a:path h="1188618" w="2106314">
                  <a:moveTo>
                    <a:pt x="0" y="0"/>
                  </a:moveTo>
                  <a:lnTo>
                    <a:pt x="2106314" y="0"/>
                  </a:lnTo>
                  <a:lnTo>
                    <a:pt x="2106314" y="1188618"/>
                  </a:lnTo>
                  <a:lnTo>
                    <a:pt x="0" y="1188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75238"/>
              </a:solidFill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06314" cy="1236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12799065" y="7238872"/>
            <a:ext cx="10092" cy="2417483"/>
          </a:xfrm>
          <a:prstGeom prst="line">
            <a:avLst/>
          </a:prstGeom>
          <a:ln cap="flat" w="76200">
            <a:solidFill>
              <a:srgbClr val="075238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522457" y="1225421"/>
            <a:ext cx="2417504" cy="0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508934" y="4397614"/>
            <a:ext cx="2417504" cy="0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998939" y="4421784"/>
            <a:ext cx="6290123" cy="136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3771">
                <a:solidFill>
                  <a:srgbClr val="07523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*Press </a:t>
            </a:r>
            <a:r>
              <a:rPr lang="en-US" b="true" sz="3771">
                <a:solidFill>
                  <a:srgbClr val="07523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Ctrl + J</a:t>
            </a:r>
            <a:r>
              <a:rPr lang="en-US" sz="3771">
                <a:solidFill>
                  <a:srgbClr val="07523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open terminal in VS Code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550706" y="7001834"/>
            <a:ext cx="5330781" cy="0"/>
          </a:xfrm>
          <a:prstGeom prst="line">
            <a:avLst/>
          </a:prstGeom>
          <a:ln cap="flat" w="76200">
            <a:solidFill>
              <a:srgbClr val="07523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609571" cy="8642328"/>
            <a:chOff x="0" y="0"/>
            <a:chExt cx="11479428" cy="11523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79403" cy="11523091"/>
            </a:xfrm>
            <a:custGeom>
              <a:avLst/>
              <a:gdLst/>
              <a:ahLst/>
              <a:cxnLst/>
              <a:rect r="r" b="b" t="t" l="l"/>
              <a:pathLst>
                <a:path h="11523091" w="11479403">
                  <a:moveTo>
                    <a:pt x="0" y="0"/>
                  </a:moveTo>
                  <a:lnTo>
                    <a:pt x="11479403" y="0"/>
                  </a:lnTo>
                  <a:lnTo>
                    <a:pt x="11479403" y="11523091"/>
                  </a:lnTo>
                  <a:lnTo>
                    <a:pt x="0" y="11523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438" t="-2810" r="0" b="-1108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94716" y="1526100"/>
            <a:ext cx="10073554" cy="4759160"/>
            <a:chOff x="0" y="0"/>
            <a:chExt cx="13431406" cy="6345546"/>
          </a:xfrm>
        </p:grpSpPr>
        <p:sp>
          <p:nvSpPr>
            <p:cNvPr name="Freeform 6" id="6" descr="A group of men in a hat  AI-generated content may be incorrect."/>
            <p:cNvSpPr/>
            <p:nvPr/>
          </p:nvSpPr>
          <p:spPr>
            <a:xfrm flipH="false" flipV="false" rot="0">
              <a:off x="0" y="0"/>
              <a:ext cx="13431393" cy="6345555"/>
            </a:xfrm>
            <a:custGeom>
              <a:avLst/>
              <a:gdLst/>
              <a:ahLst/>
              <a:cxnLst/>
              <a:rect r="r" b="b" t="t" l="l"/>
              <a:pathLst>
                <a:path h="6345555" w="13431393">
                  <a:moveTo>
                    <a:pt x="0" y="0"/>
                  </a:moveTo>
                  <a:lnTo>
                    <a:pt x="13431393" y="0"/>
                  </a:lnTo>
                  <a:lnTo>
                    <a:pt x="13431393" y="6345555"/>
                  </a:lnTo>
                  <a:lnTo>
                    <a:pt x="0" y="6345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536" r="-9" b="-953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694717" y="4274503"/>
            <a:ext cx="7304209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colour not in colours: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8119" y="1028700"/>
            <a:ext cx="7566749" cy="6053399"/>
          </a:xfrm>
          <a:custGeom>
            <a:avLst/>
            <a:gdLst/>
            <a:ahLst/>
            <a:cxnLst/>
            <a:rect r="r" b="b" t="t" l="l"/>
            <a:pathLst>
              <a:path h="6053399" w="7566749">
                <a:moveTo>
                  <a:pt x="0" y="0"/>
                </a:moveTo>
                <a:lnTo>
                  <a:pt x="7566749" y="0"/>
                </a:lnTo>
                <a:lnTo>
                  <a:pt x="756674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89746" y="4257306"/>
            <a:ext cx="4818216" cy="501829"/>
            <a:chOff x="0" y="0"/>
            <a:chExt cx="1268995" cy="1321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995" cy="132169"/>
            </a:xfrm>
            <a:custGeom>
              <a:avLst/>
              <a:gdLst/>
              <a:ahLst/>
              <a:cxnLst/>
              <a:rect r="r" b="b" t="t" l="l"/>
              <a:pathLst>
                <a:path h="132169" w="1268995">
                  <a:moveTo>
                    <a:pt x="0" y="0"/>
                  </a:moveTo>
                  <a:lnTo>
                    <a:pt x="1268995" y="0"/>
                  </a:lnTo>
                  <a:lnTo>
                    <a:pt x="1268995" y="132169"/>
                  </a:lnTo>
                  <a:lnTo>
                    <a:pt x="0" y="132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23725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68995" cy="17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63346" y="1323314"/>
            <a:ext cx="5715475" cy="131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sz="4321" b="true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is Python?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160396"/>
            <a:ext cx="5750121" cy="155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459" indent="-327730" lvl="1">
              <a:lnSpc>
                <a:spcPts val="4074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High-level</a:t>
            </a:r>
          </a:p>
          <a:p>
            <a:pPr algn="l" marL="655459" indent="-327730" lvl="1">
              <a:lnSpc>
                <a:spcPts val="4074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Versatile</a:t>
            </a:r>
          </a:p>
          <a:p>
            <a:pPr algn="l" marL="654999" indent="-327500" lvl="1">
              <a:lnSpc>
                <a:spcPts val="4074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Intuitive syntax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3345" y="5309236"/>
            <a:ext cx="5715475" cy="267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b="true" sz="3899" strike="noStrike" u="non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 fact:</a:t>
            </a:r>
          </a:p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Named after Guido Van Rossum’s favourite British comedy troupe, Monty Python’s Flying Circus!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4717" y="2762314"/>
            <a:ext cx="7409179" cy="148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# sample Python Code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favourite_colours = [‘red’, ‘green’]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colour = ‘blue’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4717" y="4824667"/>
            <a:ext cx="7304209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</a:t>
            </a:r>
            <a:r>
              <a:rPr lang="en-US" sz="3600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favour</a:t>
            </a:r>
            <a:r>
              <a:rPr lang="en-US" sz="3600">
                <a:solidFill>
                  <a:srgbClr val="00533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ite_colours.append(colour)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30920" y="2884173"/>
            <a:ext cx="7254244" cy="2328211"/>
            <a:chOff x="0" y="0"/>
            <a:chExt cx="9672325" cy="3104282"/>
          </a:xfrm>
        </p:grpSpPr>
        <p:sp>
          <p:nvSpPr>
            <p:cNvPr name="AutoShape 18" id="18"/>
            <p:cNvSpPr/>
            <p:nvPr/>
          </p:nvSpPr>
          <p:spPr>
            <a:xfrm>
              <a:off x="622" y="152399"/>
              <a:ext cx="6220278" cy="25400"/>
            </a:xfrm>
            <a:prstGeom prst="line">
              <a:avLst/>
            </a:prstGeom>
            <a:ln cap="rnd" w="304800">
              <a:solidFill>
                <a:srgbClr val="005337">
                  <a:alpha val="74902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1864" y="794847"/>
              <a:ext cx="8644348" cy="12700"/>
            </a:xfrm>
            <a:prstGeom prst="line">
              <a:avLst/>
            </a:prstGeom>
            <a:ln cap="rnd" w="304800">
              <a:solidFill>
                <a:srgbClr val="005337">
                  <a:alpha val="74902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2484" y="1429845"/>
              <a:ext cx="6220278" cy="25400"/>
            </a:xfrm>
            <a:prstGeom prst="line">
              <a:avLst/>
            </a:prstGeom>
            <a:ln cap="rnd" w="304800">
              <a:solidFill>
                <a:srgbClr val="005337">
                  <a:alpha val="74902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V="true">
              <a:off x="684937" y="2909651"/>
              <a:ext cx="8986672" cy="42233"/>
            </a:xfrm>
            <a:prstGeom prst="line">
              <a:avLst/>
            </a:prstGeom>
            <a:ln cap="rnd" w="304800">
              <a:solidFill>
                <a:srgbClr val="005337">
                  <a:alpha val="74902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med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3894.3290" end="4839.005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3894.3290" end="4839.005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4594.3280" end="0.000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6" y="1313789"/>
            <a:ext cx="15590520" cy="93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1"/>
              </a:lnSpc>
            </a:pPr>
            <a:r>
              <a:rPr lang="en-US" sz="4557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Google Colab(oratory)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22355" y="2442531"/>
            <a:ext cx="13446859" cy="6670269"/>
            <a:chOff x="0" y="0"/>
            <a:chExt cx="16319878" cy="8095420"/>
          </a:xfrm>
        </p:grpSpPr>
        <p:sp>
          <p:nvSpPr>
            <p:cNvPr name="Freeform 5" id="5" descr="A screenshot of a computer program  AI-generated content may be incorrect."/>
            <p:cNvSpPr/>
            <p:nvPr/>
          </p:nvSpPr>
          <p:spPr>
            <a:xfrm flipH="false" flipV="false" rot="0">
              <a:off x="0" y="0"/>
              <a:ext cx="16319881" cy="8095361"/>
            </a:xfrm>
            <a:custGeom>
              <a:avLst/>
              <a:gdLst/>
              <a:ahLst/>
              <a:cxnLst/>
              <a:rect r="r" b="b" t="t" l="l"/>
              <a:pathLst>
                <a:path h="8095361" w="16319881">
                  <a:moveTo>
                    <a:pt x="0" y="0"/>
                  </a:moveTo>
                  <a:lnTo>
                    <a:pt x="16319881" y="0"/>
                  </a:lnTo>
                  <a:lnTo>
                    <a:pt x="16319881" y="8095361"/>
                  </a:lnTo>
                  <a:lnTo>
                    <a:pt x="0" y="809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59" r="0" b="-175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63345" y="2516826"/>
            <a:ext cx="8368082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local installation required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345" y="3295590"/>
            <a:ext cx="9360740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Only need web browser + Google account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345" y="4074354"/>
            <a:ext cx="8368082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Easy 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345" y="4853118"/>
            <a:ext cx="9600347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Access to powerful cloud hardware (GPUs)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64025.004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629.3270" end="256212.677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9720.6560" end="255312.347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84282" y="8279470"/>
            <a:ext cx="1991010" cy="564075"/>
            <a:chOff x="0" y="0"/>
            <a:chExt cx="524381" cy="148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381" cy="148563"/>
            </a:xfrm>
            <a:custGeom>
              <a:avLst/>
              <a:gdLst/>
              <a:ahLst/>
              <a:cxnLst/>
              <a:rect r="r" b="b" t="t" l="l"/>
              <a:pathLst>
                <a:path h="148563" w="524381">
                  <a:moveTo>
                    <a:pt x="0" y="0"/>
                  </a:moveTo>
                  <a:lnTo>
                    <a:pt x="524381" y="0"/>
                  </a:lnTo>
                  <a:lnTo>
                    <a:pt x="524381" y="148563"/>
                  </a:lnTo>
                  <a:lnTo>
                    <a:pt x="0" y="148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4381" cy="196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933.6560" end="227506.060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038225" y="5757862"/>
            <a:ext cx="2211551" cy="2564117"/>
          </a:xfrm>
          <a:custGeom>
            <a:avLst/>
            <a:gdLst/>
            <a:ahLst/>
            <a:cxnLst/>
            <a:rect r="r" b="b" t="t" l="l"/>
            <a:pathLst>
              <a:path h="2564117" w="2211551">
                <a:moveTo>
                  <a:pt x="0" y="0"/>
                </a:moveTo>
                <a:lnTo>
                  <a:pt x="2211550" y="0"/>
                </a:lnTo>
                <a:lnTo>
                  <a:pt x="2211550" y="2564117"/>
                </a:lnTo>
                <a:lnTo>
                  <a:pt x="0" y="2564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7200" y="4824412"/>
            <a:ext cx="603360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07523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Jupyter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8427.2730" end="225165.061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0768.2720" end="223032.057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609571" cy="8642328"/>
            <a:chOff x="0" y="0"/>
            <a:chExt cx="11479428" cy="11523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79403" cy="11523091"/>
            </a:xfrm>
            <a:custGeom>
              <a:avLst/>
              <a:gdLst/>
              <a:ahLst/>
              <a:cxnLst/>
              <a:rect r="r" b="b" t="t" l="l"/>
              <a:pathLst>
                <a:path h="11523091" w="11479403">
                  <a:moveTo>
                    <a:pt x="0" y="0"/>
                  </a:moveTo>
                  <a:lnTo>
                    <a:pt x="11479403" y="0"/>
                  </a:lnTo>
                  <a:lnTo>
                    <a:pt x="11479403" y="11523091"/>
                  </a:lnTo>
                  <a:lnTo>
                    <a:pt x="0" y="11523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438" t="-2810" r="0" b="-1108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45308" y="287512"/>
            <a:ext cx="4481838" cy="4481838"/>
            <a:chOff x="0" y="0"/>
            <a:chExt cx="5975784" cy="5975784"/>
          </a:xfrm>
        </p:grpSpPr>
        <p:sp>
          <p:nvSpPr>
            <p:cNvPr name="Freeform 6" id="6" descr="A green machine with many wires connected to buildings  AI-generated content may be incorrect."/>
            <p:cNvSpPr/>
            <p:nvPr/>
          </p:nvSpPr>
          <p:spPr>
            <a:xfrm flipH="false" flipV="false" rot="0">
              <a:off x="0" y="0"/>
              <a:ext cx="5975731" cy="5975731"/>
            </a:xfrm>
            <a:custGeom>
              <a:avLst/>
              <a:gdLst/>
              <a:ahLst/>
              <a:cxnLst/>
              <a:rect r="r" b="b" t="t" l="l"/>
              <a:pathLst>
                <a:path h="5975731" w="5975731">
                  <a:moveTo>
                    <a:pt x="0" y="0"/>
                  </a:moveTo>
                  <a:lnTo>
                    <a:pt x="5975731" y="0"/>
                  </a:lnTo>
                  <a:lnTo>
                    <a:pt x="5975731" y="5975731"/>
                  </a:lnTo>
                  <a:lnTo>
                    <a:pt x="0" y="5975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26468" y="3906456"/>
            <a:ext cx="4485190" cy="4485190"/>
            <a:chOff x="0" y="0"/>
            <a:chExt cx="5980254" cy="5980254"/>
          </a:xfrm>
        </p:grpSpPr>
        <p:sp>
          <p:nvSpPr>
            <p:cNvPr name="Freeform 8" id="8" descr="A computer generated image of a machine with a brain coming out of it  AI-generated content may be incorrect."/>
            <p:cNvSpPr/>
            <p:nvPr/>
          </p:nvSpPr>
          <p:spPr>
            <a:xfrm flipH="false" flipV="false" rot="0">
              <a:off x="0" y="0"/>
              <a:ext cx="5980303" cy="5980303"/>
            </a:xfrm>
            <a:custGeom>
              <a:avLst/>
              <a:gdLst/>
              <a:ahLst/>
              <a:cxnLst/>
              <a:rect r="r" b="b" t="t" l="l"/>
              <a:pathLst>
                <a:path h="5980303" w="5980303">
                  <a:moveTo>
                    <a:pt x="0" y="0"/>
                  </a:moveTo>
                  <a:lnTo>
                    <a:pt x="5980303" y="0"/>
                  </a:lnTo>
                  <a:lnTo>
                    <a:pt x="5980303" y="5980303"/>
                  </a:lnTo>
                  <a:lnTo>
                    <a:pt x="0" y="598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46694" y="5049206"/>
            <a:ext cx="2457163" cy="2629260"/>
          </a:xfrm>
          <a:custGeom>
            <a:avLst/>
            <a:gdLst/>
            <a:ahLst/>
            <a:cxnLst/>
            <a:rect r="r" b="b" t="t" l="l"/>
            <a:pathLst>
              <a:path h="2629260" w="2457163">
                <a:moveTo>
                  <a:pt x="0" y="0"/>
                </a:moveTo>
                <a:lnTo>
                  <a:pt x="2457163" y="0"/>
                </a:lnTo>
                <a:lnTo>
                  <a:pt x="2457163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55008" y="5049206"/>
            <a:ext cx="2181638" cy="2641493"/>
          </a:xfrm>
          <a:custGeom>
            <a:avLst/>
            <a:gdLst/>
            <a:ahLst/>
            <a:cxnLst/>
            <a:rect r="r" b="b" t="t" l="l"/>
            <a:pathLst>
              <a:path h="2641493" w="2181638">
                <a:moveTo>
                  <a:pt x="0" y="0"/>
                </a:moveTo>
                <a:lnTo>
                  <a:pt x="2181638" y="0"/>
                </a:lnTo>
                <a:lnTo>
                  <a:pt x="2181638" y="2641492"/>
                </a:lnTo>
                <a:lnTo>
                  <a:pt x="0" y="264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89096" y="5244936"/>
            <a:ext cx="4312955" cy="2328996"/>
          </a:xfrm>
          <a:custGeom>
            <a:avLst/>
            <a:gdLst/>
            <a:ahLst/>
            <a:cxnLst/>
            <a:rect r="r" b="b" t="t" l="l"/>
            <a:pathLst>
              <a:path h="2328996" w="4312955">
                <a:moveTo>
                  <a:pt x="0" y="0"/>
                </a:moveTo>
                <a:lnTo>
                  <a:pt x="4312955" y="0"/>
                </a:lnTo>
                <a:lnTo>
                  <a:pt x="4312955" y="2328996"/>
                </a:lnTo>
                <a:lnTo>
                  <a:pt x="0" y="2328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3346" y="1323314"/>
            <a:ext cx="5715475" cy="131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sz="4321" b="true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Why Python?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3346" y="3141346"/>
            <a:ext cx="571547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Dominant in industry and academia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3346" y="4247381"/>
            <a:ext cx="571547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gu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 cho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AI &amp; 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310371"/>
            <a:ext cx="571547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Vers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ati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ea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 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373361"/>
            <a:ext cx="571547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werful l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and 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osyst</a:t>
            </a:r>
            <a:r>
              <a:rPr lang="en-US" sz="360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2901.2760" end="216579.098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9354.2350" end="216104.098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99013" y="2638098"/>
            <a:ext cx="17521374" cy="886116"/>
            <a:chOff x="0" y="0"/>
            <a:chExt cx="4614683" cy="233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14683" cy="233380"/>
            </a:xfrm>
            <a:custGeom>
              <a:avLst/>
              <a:gdLst/>
              <a:ahLst/>
              <a:cxnLst/>
              <a:rect r="r" b="b" t="t" l="l"/>
              <a:pathLst>
                <a:path h="233380" w="4614683">
                  <a:moveTo>
                    <a:pt x="0" y="0"/>
                  </a:moveTo>
                  <a:lnTo>
                    <a:pt x="4614683" y="0"/>
                  </a:lnTo>
                  <a:lnTo>
                    <a:pt x="4614683" y="233380"/>
                  </a:lnTo>
                  <a:lnTo>
                    <a:pt x="0" y="233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614683" cy="281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Code Cell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9013" y="3493735"/>
            <a:ext cx="8760687" cy="1125379"/>
            <a:chOff x="0" y="0"/>
            <a:chExt cx="2307341" cy="296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7342" cy="296396"/>
            </a:xfrm>
            <a:custGeom>
              <a:avLst/>
              <a:gdLst/>
              <a:ahLst/>
              <a:cxnLst/>
              <a:rect r="r" b="b" t="t" l="l"/>
              <a:pathLst>
                <a:path h="296396" w="2307342">
                  <a:moveTo>
                    <a:pt x="0" y="0"/>
                  </a:moveTo>
                  <a:lnTo>
                    <a:pt x="2307342" y="0"/>
                  </a:lnTo>
                  <a:lnTo>
                    <a:pt x="2307342" y="296396"/>
                  </a:lnTo>
                  <a:lnTo>
                    <a:pt x="0" y="296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55B2D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07341" cy="344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E55B2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Text/Markdown Cell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7655.7340" end="170240.062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830715" y="2073961"/>
            <a:ext cx="1991010" cy="530891"/>
            <a:chOff x="0" y="0"/>
            <a:chExt cx="524381" cy="1398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381" cy="139823"/>
            </a:xfrm>
            <a:custGeom>
              <a:avLst/>
              <a:gdLst/>
              <a:ahLst/>
              <a:cxnLst/>
              <a:rect r="r" b="b" t="t" l="l"/>
              <a:pathLst>
                <a:path h="139823" w="524381">
                  <a:moveTo>
                    <a:pt x="0" y="0"/>
                  </a:moveTo>
                  <a:lnTo>
                    <a:pt x="524381" y="0"/>
                  </a:lnTo>
                  <a:lnTo>
                    <a:pt x="524381" y="139823"/>
                  </a:lnTo>
                  <a:lnTo>
                    <a:pt x="0" y="13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4381" cy="187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78905" y="4669228"/>
            <a:ext cx="593019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Ctrl + Enter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5693.2710" end="168225.082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2139.2710" end="151444.075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9199063" y="3506031"/>
            <a:ext cx="1241310" cy="6129928"/>
          </a:xfrm>
          <a:custGeom>
            <a:avLst/>
            <a:gdLst/>
            <a:ahLst/>
            <a:cxnLst/>
            <a:rect r="r" b="b" t="t" l="l"/>
            <a:pathLst>
              <a:path h="6129928" w="1241310">
                <a:moveTo>
                  <a:pt x="0" y="0"/>
                </a:moveTo>
                <a:lnTo>
                  <a:pt x="1241311" y="0"/>
                </a:lnTo>
                <a:lnTo>
                  <a:pt x="1241311" y="6129928"/>
                </a:lnTo>
                <a:lnTo>
                  <a:pt x="0" y="612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0683" y="5035940"/>
            <a:ext cx="830663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print(‘Prints string as output’)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54755" y="7105926"/>
            <a:ext cx="612992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4099">
                <a:solidFill>
                  <a:srgbClr val="0053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Datatype: String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4489.2580" end="144084.092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1849.2410" end="141702.092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4231.2410" end="118429.649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7564.6830" end="83088.391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5320.0300" end="66862.189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IDE –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47099"/>
            <a:ext cx="11965934" cy="55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Your python workspace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6627" y="5468352"/>
            <a:ext cx="9309754" cy="2666654"/>
            <a:chOff x="0" y="0"/>
            <a:chExt cx="12413006" cy="3555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12980" cy="3555492"/>
            </a:xfrm>
            <a:custGeom>
              <a:avLst/>
              <a:gdLst/>
              <a:ahLst/>
              <a:cxnLst/>
              <a:rect r="r" b="b" t="t" l="l"/>
              <a:pathLst>
                <a:path h="3555492" w="12412980">
                  <a:moveTo>
                    <a:pt x="0" y="0"/>
                  </a:moveTo>
                  <a:lnTo>
                    <a:pt x="12412980" y="0"/>
                  </a:lnTo>
                  <a:lnTo>
                    <a:pt x="12412980" y="3555492"/>
                  </a:lnTo>
                  <a:lnTo>
                    <a:pt x="0" y="355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559" r="0" b="-12456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50447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            Google Colab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8530.8930" end="27065.455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412867"/>
            <a:ext cx="16230600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u="sng">
                <a:solidFill>
                  <a:srgbClr val="005337"/>
                </a:solidFill>
                <a:latin typeface="Arimo"/>
                <a:ea typeface="Arimo"/>
                <a:cs typeface="Arimo"/>
                <a:sym typeface="Arimo"/>
                <a:hlinkClick r:id="rId5" tooltip="https://www.markdownguide.org/cheat-sheet/"/>
              </a:rPr>
              <a:t>https://www.markdownguide.org/cheat-sheet/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48867.8780" end="26398.945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49534.3880" end="5175.0000"/>
                </p14:media>
              </p:ext>
            </p:extLst>
          </p:nvPr>
        </p:nvPicPr>
        <p:blipFill>
          <a:blip r:embed="rId2"/>
          <a:srcRect l="0" t="2967" r="0" b="2836"/>
          <a:stretch>
            <a:fillRect/>
          </a:stretch>
        </p:blipFill>
        <p:spPr>
          <a:xfrm flipH="false" flipV="false" rot="0">
            <a:off x="0" y="305298"/>
            <a:ext cx="18288000" cy="96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818564"/>
            <a:ext cx="8594128" cy="169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6" y="1313789"/>
            <a:ext cx="15590520" cy="93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1"/>
              </a:lnSpc>
            </a:pPr>
            <a:r>
              <a:rPr lang="en-US" sz="4557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What is an IDE?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99637" y="3583054"/>
            <a:ext cx="10256786" cy="5087844"/>
            <a:chOff x="0" y="0"/>
            <a:chExt cx="9452660" cy="4688960"/>
          </a:xfrm>
        </p:grpSpPr>
        <p:sp>
          <p:nvSpPr>
            <p:cNvPr name="Freeform 5" id="5" descr="A screenshot of a computer program  AI-generated content may be incorrect."/>
            <p:cNvSpPr/>
            <p:nvPr/>
          </p:nvSpPr>
          <p:spPr>
            <a:xfrm flipH="false" flipV="false" rot="0">
              <a:off x="0" y="0"/>
              <a:ext cx="9452610" cy="4688967"/>
            </a:xfrm>
            <a:custGeom>
              <a:avLst/>
              <a:gdLst/>
              <a:ahLst/>
              <a:cxnLst/>
              <a:rect r="r" b="b" t="t" l="l"/>
              <a:pathLst>
                <a:path h="4688967" w="9452610">
                  <a:moveTo>
                    <a:pt x="0" y="0"/>
                  </a:moveTo>
                  <a:lnTo>
                    <a:pt x="9452610" y="0"/>
                  </a:lnTo>
                  <a:lnTo>
                    <a:pt x="9452610" y="4688967"/>
                  </a:lnTo>
                  <a:lnTo>
                    <a:pt x="0" y="4688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59" r="0" b="-175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74926" y="5143500"/>
            <a:ext cx="5744921" cy="4114800"/>
          </a:xfrm>
          <a:custGeom>
            <a:avLst/>
            <a:gdLst/>
            <a:ahLst/>
            <a:cxnLst/>
            <a:rect r="r" b="b" t="t" l="l"/>
            <a:pathLst>
              <a:path h="4114800" w="5744921">
                <a:moveTo>
                  <a:pt x="0" y="0"/>
                </a:moveTo>
                <a:lnTo>
                  <a:pt x="5744921" y="0"/>
                </a:lnTo>
                <a:lnTo>
                  <a:pt x="5744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60729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60729" y="561893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3345" y="2516826"/>
            <a:ext cx="8368082" cy="557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ntegrated </a:t>
            </a:r>
            <a:r>
              <a:rPr lang="en-US" b="true" sz="36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</a:t>
            </a: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evelopment </a:t>
            </a:r>
            <a:r>
              <a:rPr lang="en-US" b="true" sz="36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345" y="3341310"/>
            <a:ext cx="8368082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pro</a:t>
            </a:r>
            <a:r>
              <a:rPr lang="en-US" sz="3600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grammer’s workshop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527326" y="5295900"/>
            <a:ext cx="5744921" cy="4114800"/>
          </a:xfrm>
          <a:custGeom>
            <a:avLst/>
            <a:gdLst/>
            <a:ahLst/>
            <a:cxnLst/>
            <a:rect r="r" b="b" t="t" l="l"/>
            <a:pathLst>
              <a:path h="4114800" w="5744921">
                <a:moveTo>
                  <a:pt x="0" y="0"/>
                </a:moveTo>
                <a:lnTo>
                  <a:pt x="5744921" y="0"/>
                </a:lnTo>
                <a:lnTo>
                  <a:pt x="5744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3129" y="5295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13129" y="714293"/>
            <a:ext cx="4214904" cy="4114800"/>
          </a:xfrm>
          <a:custGeom>
            <a:avLst/>
            <a:gdLst/>
            <a:ahLst/>
            <a:cxnLst/>
            <a:rect r="r" b="b" t="t" l="l"/>
            <a:pathLst>
              <a:path h="4114800" w="4214904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4408.3350"/>
                </p14:media>
              </p:ext>
            </p:extLst>
          </p:nvPr>
        </p:nvPicPr>
        <p:blipFill>
          <a:blip r:embed="rId2"/>
          <a:srcRect l="0" t="4687" r="0" b="4472"/>
          <a:stretch>
            <a:fillRect/>
          </a:stretch>
        </p:blipFill>
        <p:spPr>
          <a:xfrm flipH="false" flipV="false" rot="0">
            <a:off x="0" y="506169"/>
            <a:ext cx="18288000" cy="93446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83.3330" end="14383.3350"/>
                </p14:media>
              </p:ext>
            </p:extLst>
          </p:nvPr>
        </p:nvPicPr>
        <p:blipFill>
          <a:blip r:embed="rId2"/>
          <a:srcRect l="0" t="4354" r="0" b="4473"/>
          <a:stretch>
            <a:fillRect/>
          </a:stretch>
        </p:blipFill>
        <p:spPr>
          <a:xfrm flipH="false" flipV="false" rot="0">
            <a:off x="0" y="471940"/>
            <a:ext cx="18288000" cy="937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DAGx7fWqfZQ</dc:identifier>
  <dcterms:modified xsi:type="dcterms:W3CDTF">2011-08-01T06:04:30Z</dcterms:modified>
  <cp:revision>1</cp:revision>
  <dc:title>PMLF-S1V1-Intro &amp; IDE</dc:title>
</cp:coreProperties>
</file>